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4"/>
  </p:sldMasterIdLst>
  <p:notesMasterIdLst>
    <p:notesMasterId r:id="rId17"/>
  </p:notesMasterIdLst>
  <p:handoutMasterIdLst>
    <p:handoutMasterId r:id="rId18"/>
  </p:handoutMasterIdLst>
  <p:sldIdLst>
    <p:sldId id="256" r:id="rId5"/>
    <p:sldId id="262" r:id="rId6"/>
    <p:sldId id="268" r:id="rId7"/>
    <p:sldId id="257" r:id="rId8"/>
    <p:sldId id="269" r:id="rId9"/>
    <p:sldId id="270" r:id="rId10"/>
    <p:sldId id="259" r:id="rId11"/>
    <p:sldId id="271" r:id="rId12"/>
    <p:sldId id="272" r:id="rId13"/>
    <p:sldId id="258" r:id="rId14"/>
    <p:sldId id="267" r:id="rId15"/>
    <p:sldId id="260" r:id="rId16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9FF"/>
    <a:srgbClr val="00FFCC"/>
    <a:srgbClr val="00CC99"/>
    <a:srgbClr val="0066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894" autoAdjust="0"/>
  </p:normalViewPr>
  <p:slideViewPr>
    <p:cSldViewPr snapToGrid="0">
      <p:cViewPr varScale="1">
        <p:scale>
          <a:sx n="42" d="100"/>
          <a:sy n="42" d="100"/>
        </p:scale>
        <p:origin x="-1152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0"/>
    </p:cViewPr>
  </p:sorterViewPr>
  <p:notesViewPr>
    <p:cSldViewPr snapToGrid="0">
      <p:cViewPr varScale="1">
        <p:scale>
          <a:sx n="66" d="100"/>
          <a:sy n="66" d="100"/>
        </p:scale>
        <p:origin x="-242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36945-DA39-4D29-8D9A-AA36E3A11382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97BA5-440D-4243-A886-8DC4B873D8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429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 dirty="0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 dirty="0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fld id="{27E35BBE-AD12-48C5-8DCC-805B4F1FD10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0929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A7A733-DA2F-4999-8E32-54115CD3DBB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7526EC-2B31-4D73-B6C0-EC9886E91D36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EE1B93-432B-4A36-9C82-19527641606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E832F2-E651-4D37-A2A8-9F31CCFC66B7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EFB41F-28B5-4395-80EC-C5152FC13513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DF9F92-9179-4246-B151-30ED0BE4C6AD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2819400"/>
            <a:ext cx="5051425" cy="1295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3DF2338-097B-4264-8E72-A856CEE1277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D35D2-A457-4652-A634-B903CBBEE14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515BA-3D06-4280-946E-21FBEF5FCF7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AAEEF-F233-4E32-A923-D4DF4B556C6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B9523-6905-405B-8AC8-E63F416FC9C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51DCE-B4FC-4A91-83BF-56D09753318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03231-D21E-4F74-BD7E-5FDD244E1CA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3BA1C-C7A3-45F8-9E86-8739D3421FB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D1C6FD-A228-4DFF-9C48-5B61C80157C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FC9E96-5424-4435-BAB1-7174F194AED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0F01E-2B22-4B7C-9328-0E1C58AAA09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 Second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 dirty="0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 dirty="0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fld id="{4700DB66-04F6-49A5-A4C5-1D1146B2F9A6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200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m_ZNP5aj5f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ritical_theor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4388" y="1339850"/>
            <a:ext cx="7429500" cy="11430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  <a:cs typeface="FrankRuehl" pitchFamily="34" charset="-79"/>
              </a:rPr>
              <a:t>Introduction to </a:t>
            </a:r>
            <a:br>
              <a:rPr lang="en-US" dirty="0" smtClean="0">
                <a:latin typeface="Comic Sans MS" pitchFamily="66" charset="0"/>
                <a:cs typeface="FrankRuehl" pitchFamily="34" charset="-79"/>
              </a:rPr>
            </a:br>
            <a:r>
              <a:rPr lang="en-US" dirty="0" smtClean="0">
                <a:latin typeface="Comic Sans MS" pitchFamily="66" charset="0"/>
                <a:cs typeface="FrankRuehl" pitchFamily="34" charset="-79"/>
              </a:rPr>
              <a:t>Reading Strategies </a:t>
            </a:r>
            <a:endParaRPr lang="en-US" dirty="0">
              <a:latin typeface="Comic Sans MS" pitchFamily="66" charset="0"/>
              <a:cs typeface="FrankRuehl" pitchFamily="34" charset="-79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29760" y="2824584"/>
            <a:ext cx="5248275" cy="11096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b="1" dirty="0" smtClean="0">
                <a:latin typeface="Arial Narrow" pitchFamily="34" charset="0"/>
              </a:rPr>
              <a:t>Ms. Maxson</a:t>
            </a:r>
          </a:p>
          <a:p>
            <a:pPr>
              <a:spcBef>
                <a:spcPct val="0"/>
              </a:spcBef>
            </a:pPr>
            <a:r>
              <a:rPr lang="en-US" b="1" dirty="0" smtClean="0">
                <a:latin typeface="Arial Narrow" pitchFamily="34" charset="0"/>
              </a:rPr>
              <a:t>English 10</a:t>
            </a:r>
            <a:endParaRPr lang="en-US" b="1" dirty="0">
              <a:latin typeface="Arial Narrow" pitchFamily="34" charset="0"/>
            </a:endParaRPr>
          </a:p>
        </p:txBody>
      </p:sp>
    </p:spTree>
  </p:cSld>
  <p:clrMapOvr>
    <a:masterClrMapping/>
  </p:clrMapOvr>
  <p:transition advTm="30281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Craft and Collaboration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Read your responses aloud to your partner. Guess partner’s strategy based on the response.  Vice versa.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Now, practice your partner’s strategy. Re-read the text and find TWO places where you can implement your partner’s strategy.</a:t>
            </a:r>
            <a:endParaRPr lang="en-US" u="sng" dirty="0" smtClean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Now use another strategy that you haven’t already used on the text. </a:t>
            </a:r>
          </a:p>
          <a:p>
            <a:pPr>
              <a:buFont typeface="Courier New" pitchFamily="49" charset="0"/>
              <a:buChar char="o"/>
            </a:pPr>
            <a:r>
              <a:rPr lang="en-US" u="sng" dirty="0" smtClean="0"/>
              <a:t>You should have 6 post-its total.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Put your name/page numbers</a:t>
            </a:r>
            <a:endParaRPr lang="en-US" dirty="0"/>
          </a:p>
        </p:txBody>
      </p:sp>
      <p:pic>
        <p:nvPicPr>
          <p:cNvPr id="6" name="Picture 5" descr="poetry%20magnetic%20piec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94106" y="4324739"/>
            <a:ext cx="2225040" cy="2225040"/>
          </a:xfrm>
          <a:prstGeom prst="rect">
            <a:avLst/>
          </a:prstGeom>
        </p:spPr>
      </p:pic>
    </p:spTree>
  </p:cSld>
  <p:clrMapOvr>
    <a:masterClrMapping/>
  </p:clrMapOvr>
  <p:transition advTm="36313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>
                <a:latin typeface="Comic Sans MS" pitchFamily="66" charset="0"/>
              </a:rPr>
              <a:t>COGITATION: </a:t>
            </a:r>
            <a:r>
              <a:rPr lang="en-US" dirty="0" err="1" smtClean="0">
                <a:latin typeface="Comic Sans MS" pitchFamily="66" charset="0"/>
              </a:rPr>
              <a:t>Quickwrite</a:t>
            </a:r>
            <a:r>
              <a:rPr lang="en-US" dirty="0" smtClean="0">
                <a:latin typeface="Comic Sans MS" pitchFamily="66" charset="0"/>
              </a:rPr>
              <a:t>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Reflect on today’s lesson and answer the following questions:</a:t>
            </a:r>
          </a:p>
          <a:p>
            <a:pPr>
              <a:buNone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i="0" dirty="0" smtClean="0"/>
              <a:t>What are the seven reading strategies?</a:t>
            </a:r>
          </a:p>
          <a:p>
            <a:pPr marL="914400" lvl="1" indent="-457200">
              <a:buFont typeface="+mj-lt"/>
              <a:buAutoNum type="arabicPeriod"/>
            </a:pPr>
            <a:endParaRPr lang="en-US" i="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i="0" dirty="0" smtClean="0"/>
              <a:t>Which strategies do you use often? Which are difficult for you </a:t>
            </a:r>
            <a:r>
              <a:rPr lang="en-US" i="0" smtClean="0"/>
              <a:t>to employ?</a:t>
            </a:r>
            <a:endParaRPr lang="en-US" i="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THANK YOU! </a:t>
            </a:r>
            <a:endParaRPr lang="en-US" dirty="0"/>
          </a:p>
        </p:txBody>
      </p:sp>
      <p:pic>
        <p:nvPicPr>
          <p:cNvPr id="3074" name="Picture 2" descr="http://www.teachingwithsoul.com/wp-content/uploads/2014/02/dabbs-foster-love-reading-Thinkstoc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9546" y="1404556"/>
            <a:ext cx="4808473" cy="3606356"/>
          </a:xfrm>
          <a:prstGeom prst="rect">
            <a:avLst/>
          </a:prstGeom>
          <a:noFill/>
        </p:spPr>
      </p:pic>
    </p:spTree>
  </p:cSld>
  <p:clrMapOvr>
    <a:masterClrMapping/>
  </p:clrMapOvr>
  <p:transition advTm="19969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TODAY’S AGENDA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632745" y="1108365"/>
            <a:ext cx="7010400" cy="5749635"/>
          </a:xfrm>
          <a:noFill/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smtClean="0">
                <a:cs typeface="FrankRuehl" pitchFamily="34" charset="-79"/>
              </a:rPr>
              <a:t>Guiding Questions</a:t>
            </a:r>
          </a:p>
          <a:p>
            <a:pPr>
              <a:buNone/>
            </a:pPr>
            <a:r>
              <a:rPr lang="en-US" dirty="0" smtClean="0">
                <a:cs typeface="FrankRuehl" pitchFamily="34" charset="-79"/>
              </a:rPr>
              <a:t>		</a:t>
            </a:r>
            <a:r>
              <a:rPr lang="en-US" i="0" dirty="0" smtClean="0">
                <a:cs typeface="FrankRuehl" pitchFamily="34" charset="-79"/>
              </a:rPr>
              <a:t>Unit of Study: What </a:t>
            </a:r>
            <a:r>
              <a:rPr lang="en-US" dirty="0" smtClean="0">
                <a:cs typeface="FrankRuehl" pitchFamily="34" charset="-79"/>
              </a:rPr>
              <a:t>are strategies for reading better</a:t>
            </a:r>
            <a:r>
              <a:rPr lang="en-US" i="0" dirty="0" smtClean="0">
                <a:cs typeface="FrankRuehl" pitchFamily="34" charset="-79"/>
              </a:rPr>
              <a:t>? </a:t>
            </a:r>
          </a:p>
          <a:p>
            <a:pPr>
              <a:buNone/>
            </a:pPr>
            <a:r>
              <a:rPr lang="en-US" i="0" dirty="0" smtClean="0">
                <a:cs typeface="FrankRuehl" pitchFamily="34" charset="-79"/>
              </a:rPr>
              <a:t> 		Today: Why did Ms. Maxson give me a playing card?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cs typeface="FrankRuehl" pitchFamily="34" charset="-79"/>
              </a:rPr>
              <a:t>CHALK TALK: Reading Strategies</a:t>
            </a:r>
          </a:p>
          <a:p>
            <a:pPr lvl="0">
              <a:buFont typeface="Courier New" pitchFamily="49" charset="0"/>
              <a:buChar char="o"/>
            </a:pPr>
            <a:r>
              <a:rPr lang="en-US" dirty="0" smtClean="0">
                <a:cs typeface="FrankRuehl" pitchFamily="34" charset="-79"/>
              </a:rPr>
              <a:t>PRACTICE</a:t>
            </a:r>
          </a:p>
          <a:p>
            <a:pPr lvl="0">
              <a:buFont typeface="Courier New" pitchFamily="49" charset="0"/>
              <a:buChar char="o"/>
            </a:pPr>
            <a:r>
              <a:rPr lang="en-US" dirty="0" smtClean="0">
                <a:cs typeface="FrankRuehl" pitchFamily="34" charset="-79"/>
              </a:rPr>
              <a:t>CRAFT &amp; COLLABORATION</a:t>
            </a:r>
          </a:p>
          <a:p>
            <a:pPr lvl="0">
              <a:buFont typeface="Courier New" pitchFamily="49" charset="0"/>
              <a:buChar char="o"/>
            </a:pPr>
            <a:r>
              <a:rPr lang="en-US" dirty="0" smtClean="0">
                <a:cs typeface="FrankRuehl" pitchFamily="34" charset="-79"/>
              </a:rPr>
              <a:t>COGITATION:  Learning Log</a:t>
            </a:r>
          </a:p>
        </p:txBody>
      </p:sp>
      <p:pic>
        <p:nvPicPr>
          <p:cNvPr id="8203" name="Picture 11" descr="C:\Users\eric\Pictures\Microsoft Clip Organizer\j04006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62105" y="4942837"/>
            <a:ext cx="1671036" cy="1599853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Tm="29985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 Reading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395413"/>
            <a:ext cx="7010400" cy="493074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What do we know already?</a:t>
            </a:r>
          </a:p>
          <a:p>
            <a:pPr>
              <a:buNone/>
            </a:pPr>
            <a:r>
              <a:rPr lang="en-US" dirty="0" smtClean="0"/>
              <a:t>1.</a:t>
            </a:r>
          </a:p>
          <a:p>
            <a:pPr>
              <a:buNone/>
            </a:pPr>
            <a:r>
              <a:rPr lang="en-US" dirty="0" smtClean="0"/>
              <a:t>2.</a:t>
            </a:r>
          </a:p>
          <a:p>
            <a:pPr>
              <a:buNone/>
            </a:pPr>
            <a:r>
              <a:rPr lang="en-US" dirty="0" smtClean="0"/>
              <a:t>3.</a:t>
            </a:r>
          </a:p>
          <a:p>
            <a:pPr>
              <a:buNone/>
            </a:pPr>
            <a:r>
              <a:rPr lang="en-US" dirty="0" smtClean="0"/>
              <a:t>4.</a:t>
            </a:r>
          </a:p>
          <a:p>
            <a:pPr>
              <a:buNone/>
            </a:pPr>
            <a:r>
              <a:rPr lang="en-US" dirty="0" smtClean="0"/>
              <a:t>5.</a:t>
            </a:r>
          </a:p>
          <a:p>
            <a:pPr>
              <a:buNone/>
            </a:pPr>
            <a:r>
              <a:rPr lang="en-US" dirty="0" smtClean="0"/>
              <a:t>6.</a:t>
            </a:r>
          </a:p>
          <a:p>
            <a:pPr>
              <a:buNone/>
            </a:pPr>
            <a:r>
              <a:rPr lang="en-US" dirty="0" smtClean="0"/>
              <a:t>7.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CHALK TALK: 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Seven Reading Strategies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1705301" y="1111632"/>
            <a:ext cx="7010400" cy="5462588"/>
          </a:xfrm>
        </p:spPr>
        <p:txBody>
          <a:bodyPr/>
          <a:lstStyle/>
          <a:p>
            <a:pPr>
              <a:lnSpc>
                <a:spcPct val="80000"/>
              </a:lnSpc>
              <a:buFont typeface="Courier New" pitchFamily="49" charset="0"/>
              <a:buChar char="o"/>
              <a:defRPr/>
            </a:pPr>
            <a:endParaRPr lang="en-US" b="1" dirty="0" smtClean="0">
              <a:cs typeface="FrankRuehl" pitchFamily="34" charset="-79"/>
            </a:endParaRPr>
          </a:p>
          <a:p>
            <a:pPr lvl="3">
              <a:lnSpc>
                <a:spcPct val="80000"/>
              </a:lnSpc>
              <a:buClr>
                <a:schemeClr val="tx1"/>
              </a:buClr>
              <a:buFont typeface="Courier New" pitchFamily="49" charset="0"/>
              <a:buChar char="o"/>
              <a:defRPr/>
            </a:pPr>
            <a:r>
              <a:rPr lang="en-US" sz="3200" b="1" dirty="0" smtClean="0">
                <a:cs typeface="FrankRuehl" pitchFamily="34" charset="-79"/>
              </a:rPr>
              <a:t>Rereading (R)</a:t>
            </a:r>
          </a:p>
          <a:p>
            <a:pPr lvl="4">
              <a:lnSpc>
                <a:spcPct val="80000"/>
              </a:lnSpc>
              <a:buClr>
                <a:schemeClr val="tx1"/>
              </a:buClr>
              <a:buFont typeface="Courier New" pitchFamily="49" charset="0"/>
              <a:buChar char="o"/>
              <a:defRPr/>
            </a:pPr>
            <a:r>
              <a:rPr lang="en-US" sz="2400" dirty="0" smtClean="0">
                <a:cs typeface="FrankRuehl" pitchFamily="34" charset="-79"/>
              </a:rPr>
              <a:t>Slowly reread to clarify meaning or appreciate craft</a:t>
            </a:r>
          </a:p>
          <a:p>
            <a:pPr lvl="4">
              <a:lnSpc>
                <a:spcPct val="80000"/>
              </a:lnSpc>
              <a:buClr>
                <a:schemeClr val="tx1"/>
              </a:buClr>
              <a:buNone/>
              <a:defRPr/>
            </a:pPr>
            <a:endParaRPr lang="en-US" sz="3200" b="1" dirty="0" smtClean="0">
              <a:cs typeface="FrankRuehl" pitchFamily="34" charset="-79"/>
            </a:endParaRPr>
          </a:p>
          <a:p>
            <a:pPr lvl="3">
              <a:lnSpc>
                <a:spcPct val="80000"/>
              </a:lnSpc>
              <a:buClr>
                <a:schemeClr val="tx1"/>
              </a:buClr>
              <a:buFont typeface="Courier New" pitchFamily="49" charset="0"/>
              <a:buChar char="o"/>
              <a:defRPr/>
            </a:pPr>
            <a:r>
              <a:rPr lang="en-US" sz="3200" b="1" dirty="0" smtClean="0">
                <a:cs typeface="FrankRuehl" pitchFamily="34" charset="-79"/>
              </a:rPr>
              <a:t>Ask Questions (?)</a:t>
            </a:r>
          </a:p>
          <a:p>
            <a:pPr lvl="4">
              <a:lnSpc>
                <a:spcPct val="80000"/>
              </a:lnSpc>
              <a:buClr>
                <a:schemeClr val="tx1"/>
              </a:buClr>
              <a:buFont typeface="Courier New" pitchFamily="49" charset="0"/>
              <a:buChar char="o"/>
              <a:defRPr/>
            </a:pPr>
            <a:r>
              <a:rPr lang="en-US" sz="2400" dirty="0" smtClean="0">
                <a:cs typeface="FrankRuehl" pitchFamily="34" charset="-79"/>
              </a:rPr>
              <a:t>Strong readers ask questions of the author and text as they read.</a:t>
            </a:r>
          </a:p>
          <a:p>
            <a:pPr lvl="4">
              <a:lnSpc>
                <a:spcPct val="80000"/>
              </a:lnSpc>
              <a:buClr>
                <a:schemeClr val="tx1"/>
              </a:buClr>
              <a:buFont typeface="Courier New" pitchFamily="49" charset="0"/>
              <a:buChar char="o"/>
              <a:defRPr/>
            </a:pPr>
            <a:endParaRPr lang="en-US" sz="2800" dirty="0" smtClean="0">
              <a:cs typeface="FrankRuehl" pitchFamily="34" charset="-79"/>
            </a:endParaRPr>
          </a:p>
          <a:p>
            <a:pPr lvl="3">
              <a:lnSpc>
                <a:spcPct val="80000"/>
              </a:lnSpc>
              <a:buClr>
                <a:schemeClr val="tx1"/>
              </a:buClr>
              <a:buFont typeface="Courier New" pitchFamily="49" charset="0"/>
              <a:buChar char="o"/>
              <a:defRPr/>
            </a:pPr>
            <a:r>
              <a:rPr lang="en-US" sz="3200" b="1" dirty="0" smtClean="0">
                <a:cs typeface="FrankRuehl" pitchFamily="34" charset="-79"/>
              </a:rPr>
              <a:t>Connections (C)</a:t>
            </a:r>
          </a:p>
          <a:p>
            <a:pPr lvl="4">
              <a:lnSpc>
                <a:spcPct val="80000"/>
              </a:lnSpc>
              <a:buClr>
                <a:schemeClr val="tx1"/>
              </a:buClr>
              <a:buFont typeface="Courier New" pitchFamily="49" charset="0"/>
              <a:buChar char="o"/>
              <a:defRPr/>
            </a:pPr>
            <a:r>
              <a:rPr lang="en-US" sz="2400" dirty="0" smtClean="0">
                <a:cs typeface="FrankRuehl" pitchFamily="34" charset="-79"/>
              </a:rPr>
              <a:t>Solid readers make connections with other texts or experiences</a:t>
            </a:r>
          </a:p>
        </p:txBody>
      </p:sp>
    </p:spTree>
  </p:cSld>
  <p:clrMapOvr>
    <a:masterClrMapping/>
  </p:clrMapOvr>
  <p:transition advTm="40062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CHALK TALK: 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Seven Reading Strategies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35494" y="1324947"/>
            <a:ext cx="7016620" cy="473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  <a:defRPr/>
            </a:pPr>
            <a:endParaRPr lang="en-US" b="1" dirty="0" smtClean="0">
              <a:cs typeface="FrankRuehl" pitchFamily="34" charset="-79"/>
            </a:endParaRPr>
          </a:p>
          <a:p>
            <a:pPr lvl="3">
              <a:buClr>
                <a:schemeClr val="tx1"/>
              </a:buClr>
              <a:buFont typeface="Courier New" pitchFamily="49" charset="0"/>
              <a:buChar char="o"/>
              <a:defRPr/>
            </a:pPr>
            <a:r>
              <a:rPr lang="en-US" sz="3200" b="1" dirty="0" smtClean="0">
                <a:cs typeface="FrankRuehl" pitchFamily="34" charset="-79"/>
              </a:rPr>
              <a:t>Visualization (V)</a:t>
            </a:r>
          </a:p>
          <a:p>
            <a:pPr lvl="4">
              <a:buClr>
                <a:schemeClr val="tx1"/>
              </a:buClr>
              <a:buFont typeface="Courier New" pitchFamily="49" charset="0"/>
              <a:buChar char="o"/>
              <a:defRPr/>
            </a:pPr>
            <a:r>
              <a:rPr lang="en-US" sz="2400" dirty="0" smtClean="0">
                <a:cs typeface="FrankRuehl" pitchFamily="34" charset="-79"/>
              </a:rPr>
              <a:t>Excellent readers imagine the reading/story as they read.  They visualize the setting, characters, plot.</a:t>
            </a:r>
          </a:p>
          <a:p>
            <a:pPr lvl="4">
              <a:buClr>
                <a:schemeClr val="tx1"/>
              </a:buClr>
              <a:defRPr/>
            </a:pPr>
            <a:endParaRPr lang="en-US" sz="3200" b="1" dirty="0" smtClean="0">
              <a:cs typeface="FrankRuehl" pitchFamily="34" charset="-79"/>
            </a:endParaRPr>
          </a:p>
          <a:p>
            <a:pPr lvl="3">
              <a:buClr>
                <a:schemeClr val="tx1"/>
              </a:buClr>
              <a:buFont typeface="Courier New" pitchFamily="49" charset="0"/>
              <a:buChar char="o"/>
              <a:defRPr/>
            </a:pPr>
            <a:r>
              <a:rPr lang="en-US" sz="3200" b="1" dirty="0" smtClean="0">
                <a:cs typeface="FrankRuehl" pitchFamily="34" charset="-79"/>
              </a:rPr>
              <a:t>Strong Reactions(!)</a:t>
            </a:r>
          </a:p>
          <a:p>
            <a:pPr lvl="4">
              <a:buClr>
                <a:schemeClr val="tx1"/>
              </a:buClr>
              <a:buFont typeface="Courier New" pitchFamily="49" charset="0"/>
              <a:buChar char="o"/>
              <a:defRPr/>
            </a:pPr>
            <a:r>
              <a:rPr lang="en-US" sz="2400" dirty="0" smtClean="0">
                <a:cs typeface="FrankRuehl" pitchFamily="34" charset="-79"/>
              </a:rPr>
              <a:t>Lifelong readers allow themselves to be moved by the text.  Anger, laughter, even tears are all strong reactions that can be triggered by a text.</a:t>
            </a:r>
          </a:p>
          <a:p>
            <a:pPr lvl="4">
              <a:buClr>
                <a:schemeClr val="tx1"/>
              </a:buClr>
              <a:buFont typeface="Courier New" pitchFamily="49" charset="0"/>
              <a:buChar char="o"/>
              <a:defRPr/>
            </a:pPr>
            <a:endParaRPr lang="en-US" sz="2800" dirty="0" smtClean="0">
              <a:cs typeface="FrankRuehl" pitchFamily="34" charset="-79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CHALK TALK: 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Seven Reading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>
              <a:buClr>
                <a:schemeClr val="tx1"/>
              </a:buClr>
              <a:buFont typeface="Courier New" pitchFamily="49" charset="0"/>
              <a:buChar char="o"/>
              <a:defRPr/>
            </a:pPr>
            <a:r>
              <a:rPr lang="en-US" sz="3200" b="1" dirty="0" smtClean="0">
                <a:cs typeface="FrankRuehl" pitchFamily="34" charset="-79"/>
              </a:rPr>
              <a:t>Making Inferences (I)</a:t>
            </a:r>
          </a:p>
          <a:p>
            <a:pPr lvl="4">
              <a:buClr>
                <a:schemeClr val="tx1"/>
              </a:buClr>
              <a:buFont typeface="Courier New" pitchFamily="49" charset="0"/>
              <a:buChar char="o"/>
              <a:defRPr/>
            </a:pPr>
            <a:r>
              <a:rPr lang="en-US" sz="2400" dirty="0" smtClean="0">
                <a:cs typeface="FrankRuehl" pitchFamily="34" charset="-79"/>
              </a:rPr>
              <a:t>Solid readers infer/make educated guesses by using facts from the story and their own background knowledge.</a:t>
            </a:r>
          </a:p>
          <a:p>
            <a:pPr lvl="4">
              <a:buClr>
                <a:schemeClr val="tx1"/>
              </a:buClr>
              <a:buNone/>
              <a:defRPr/>
            </a:pPr>
            <a:r>
              <a:rPr lang="en-US" sz="2400" dirty="0" smtClean="0">
                <a:cs typeface="FrankRuehl" pitchFamily="34" charset="-79"/>
                <a:hlinkClick r:id="rId2"/>
              </a:rPr>
              <a:t>http://www.youtube.com/watch?v=m_ZNP5aj5fs</a:t>
            </a:r>
            <a:endParaRPr lang="en-US" sz="2400" dirty="0" smtClean="0">
              <a:cs typeface="FrankRuehl" pitchFamily="34" charset="-79"/>
            </a:endParaRPr>
          </a:p>
          <a:p>
            <a:pPr lvl="3">
              <a:buClr>
                <a:schemeClr val="tx1"/>
              </a:buClr>
              <a:buFont typeface="Courier New" pitchFamily="49" charset="0"/>
              <a:buChar char="o"/>
              <a:defRPr/>
            </a:pPr>
            <a:r>
              <a:rPr lang="en-US" sz="3200" b="1" dirty="0" smtClean="0">
                <a:cs typeface="FrankRuehl" pitchFamily="34" charset="-79"/>
              </a:rPr>
              <a:t>Predicting(P)</a:t>
            </a:r>
          </a:p>
          <a:p>
            <a:pPr lvl="4">
              <a:buClr>
                <a:schemeClr val="tx1"/>
              </a:buClr>
              <a:buFont typeface="Courier New" pitchFamily="49" charset="0"/>
              <a:buChar char="o"/>
              <a:defRPr/>
            </a:pPr>
            <a:r>
              <a:rPr lang="en-US" sz="2400" dirty="0" smtClean="0">
                <a:cs typeface="FrankRuehl" pitchFamily="34" charset="-79"/>
              </a:rPr>
              <a:t>Strong readers make predictions about what will happen in the text.</a:t>
            </a:r>
          </a:p>
          <a:p>
            <a:pPr lvl="4">
              <a:buClr>
                <a:schemeClr val="tx1"/>
              </a:buClr>
              <a:buNone/>
              <a:defRPr/>
            </a:pPr>
            <a:endParaRPr lang="en-US" sz="2400" dirty="0" smtClean="0">
              <a:cs typeface="FrankRuehl" pitchFamily="34" charset="-79"/>
            </a:endParaRPr>
          </a:p>
          <a:p>
            <a:pPr lvl="4">
              <a:buClr>
                <a:schemeClr val="tx1"/>
              </a:buClr>
              <a:buFont typeface="Courier New" pitchFamily="49" charset="0"/>
              <a:buChar char="o"/>
              <a:defRPr/>
            </a:pPr>
            <a:endParaRPr lang="en-US" sz="2400" dirty="0" smtClean="0">
              <a:cs typeface="FrankRuehl" pitchFamily="34" charset="-79"/>
            </a:endParaRP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Practice: Playing Cards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752600" y="841248"/>
            <a:ext cx="6735763" cy="5559551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i="1" dirty="0" smtClean="0"/>
              <a:t>Now using your playing card– use the corresponding strategy as we read </a:t>
            </a:r>
            <a:r>
              <a:rPr lang="en-US" i="1" dirty="0" smtClean="0"/>
              <a:t>“On </a:t>
            </a:r>
            <a:r>
              <a:rPr lang="en-US" i="1" dirty="0" smtClean="0"/>
              <a:t>the Rainy </a:t>
            </a:r>
            <a:r>
              <a:rPr lang="en-US" i="1" dirty="0" smtClean="0"/>
              <a:t>River” </a:t>
            </a:r>
            <a:r>
              <a:rPr lang="en-US" b="1" dirty="0" smtClean="0"/>
              <a:t>(For Eng. 12: As we read the article) </a:t>
            </a:r>
            <a:r>
              <a:rPr lang="en-US" b="1" i="1" dirty="0" smtClean="0"/>
              <a:t>Highlight </a:t>
            </a:r>
            <a:r>
              <a:rPr lang="en-US" i="1" dirty="0" smtClean="0"/>
              <a:t>particular passage to which you respond AND record your strategy response on the post-it.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#2=Ask questions</a:t>
            </a:r>
          </a:p>
          <a:p>
            <a:pPr lvl="1">
              <a:buFont typeface="Courier New" pitchFamily="49" charset="0"/>
              <a:buChar char="o"/>
            </a:pPr>
            <a:r>
              <a:rPr lang="en-US" i="1" dirty="0" smtClean="0"/>
              <a:t>#3=Make Connections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#4=Visualization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#5=Record a strong reaction</a:t>
            </a:r>
          </a:p>
          <a:p>
            <a:pPr lvl="1">
              <a:buFont typeface="Courier New" pitchFamily="49" charset="0"/>
              <a:buChar char="o"/>
            </a:pPr>
            <a:r>
              <a:rPr lang="en-US" i="1" dirty="0" smtClean="0"/>
              <a:t>#6=Make inferences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#7=Predict what will happen in the story</a:t>
            </a:r>
          </a:p>
          <a:p>
            <a:pPr lvl="1">
              <a:buFont typeface="Courier New" pitchFamily="49" charset="0"/>
              <a:buChar char="o"/>
            </a:pPr>
            <a:r>
              <a:rPr lang="en-US" i="1" dirty="0" smtClean="0"/>
              <a:t>#8=Reread and either clarify or appreciate author’s craft.</a:t>
            </a:r>
          </a:p>
        </p:txBody>
      </p:sp>
    </p:spTree>
  </p:cSld>
  <p:clrMapOvr>
    <a:masterClrMapping/>
  </p:clrMapOvr>
  <p:transition advTm="29437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And now for English 12 level reading strategies…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b="1" dirty="0" smtClean="0"/>
              <a:t>Persist.  </a:t>
            </a:r>
            <a:r>
              <a:rPr lang="en-US" dirty="0" smtClean="0"/>
              <a:t>Recognize that you are entering a discussion mid-way through.  Authors are in conversation with their critics, their colleagues, their students.  They often aim to inspire </a:t>
            </a:r>
            <a:r>
              <a:rPr lang="en-US" i="1" dirty="0" smtClean="0"/>
              <a:t>careful </a:t>
            </a:r>
            <a:r>
              <a:rPr lang="en-US" dirty="0" smtClean="0"/>
              <a:t>argument—and bend over backward to define and refine.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b="1" dirty="0" smtClean="0"/>
              <a:t>Rhetorically.  </a:t>
            </a:r>
            <a:r>
              <a:rPr lang="en-US" dirty="0" smtClean="0"/>
              <a:t>Look for the agenda (the argument) at hand.  Look at who the author intends on persuading and how s/he approaches the task.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b="1" dirty="0" smtClean="0"/>
              <a:t>Compose and </a:t>
            </a:r>
            <a:r>
              <a:rPr lang="en-US" b="1" dirty="0" err="1" smtClean="0"/>
              <a:t>Kritik</a:t>
            </a:r>
            <a:r>
              <a:rPr lang="en-US" b="1" dirty="0" smtClean="0"/>
              <a:t>. </a:t>
            </a:r>
            <a:r>
              <a:rPr lang="en-US" dirty="0" smtClean="0"/>
              <a:t>Put </a:t>
            </a:r>
            <a:r>
              <a:rPr lang="en-US" dirty="0" smtClean="0"/>
              <a:t>your name/page numbers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More English </a:t>
            </a:r>
            <a:r>
              <a:rPr lang="en-US" dirty="0" smtClean="0">
                <a:latin typeface="Comic Sans MS" pitchFamily="66" charset="0"/>
              </a:rPr>
              <a:t>12 level reading strategies…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Compose: </a:t>
            </a:r>
            <a:r>
              <a:rPr lang="en-US" dirty="0" smtClean="0"/>
              <a:t>As you read, compose.  Begin to enter the conversation, begin composing your own argument—begin to challenge, confirm, or complicate (No./Yes, And/Yes, But)</a:t>
            </a:r>
          </a:p>
          <a:p>
            <a:r>
              <a:rPr lang="en-US" b="1" dirty="0" err="1" smtClean="0"/>
              <a:t>Kritik</a:t>
            </a:r>
            <a:r>
              <a:rPr lang="en-US" b="1" dirty="0" smtClean="0"/>
              <a:t>: </a:t>
            </a:r>
            <a:r>
              <a:rPr lang="en-US" dirty="0" smtClean="0"/>
              <a:t>challenge </a:t>
            </a:r>
            <a:r>
              <a:rPr lang="en-US" dirty="0" smtClean="0"/>
              <a:t>a certain mindset, assumption, or discursive element that exists within the advocacy of the </a:t>
            </a:r>
            <a:r>
              <a:rPr lang="en-US" dirty="0" smtClean="0"/>
              <a:t>article, </a:t>
            </a:r>
            <a:r>
              <a:rPr lang="en-US" dirty="0" smtClean="0"/>
              <a:t>often from the perspective of </a:t>
            </a:r>
            <a:r>
              <a:rPr lang="en-US" dirty="0" smtClean="0">
                <a:hlinkClick r:id="rId2" tooltip="Critical theory"/>
              </a:rPr>
              <a:t>critical theory</a:t>
            </a:r>
            <a:r>
              <a:rPr lang="en-US" dirty="0" smtClean="0"/>
              <a:t>. (We will be discussing these at the later point).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 Mar Teaching Demo">
  <a:themeElements>
    <a:clrScheme name="1844_Classroom Expectations_Copyedit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844_Classroom Expectations_Copyedited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844_Classroom Expectations_Copyedit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Props1.xml><?xml version="1.0" encoding="utf-8"?>
<ds:datastoreItem xmlns:ds="http://schemas.openxmlformats.org/officeDocument/2006/customXml" ds:itemID="{45EFF378-EE32-4F29-B4EC-F695B8F6EB0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D940E67-CFA4-4BB9-B2EC-56952559F7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0ABA70-5501-4A8D-8889-E85F5B44E212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Del Mar Teaching Demo</Template>
  <TotalTime>817</TotalTime>
  <Words>530</Words>
  <Application>Microsoft Office PowerPoint</Application>
  <PresentationFormat>On-screen Show (4:3)</PresentationFormat>
  <Paragraphs>79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Del Mar Teaching Demo</vt:lpstr>
      <vt:lpstr>Introduction to  Reading Strategies </vt:lpstr>
      <vt:lpstr>TODAY’S AGENDA</vt:lpstr>
      <vt:lpstr>Brainstorm Reading Strategies</vt:lpstr>
      <vt:lpstr>CHALK TALK:  Seven Reading Strategies</vt:lpstr>
      <vt:lpstr>CHALK TALK:  Seven Reading Strategies</vt:lpstr>
      <vt:lpstr>CHALK TALK:  Seven Reading Strategies</vt:lpstr>
      <vt:lpstr>Practice: Playing Cards</vt:lpstr>
      <vt:lpstr>And now for English 12 level reading strategies…</vt:lpstr>
      <vt:lpstr>More English 12 level reading strategies…</vt:lpstr>
      <vt:lpstr>Craft and Collaboration</vt:lpstr>
      <vt:lpstr>COGITATION: Quickwrite #3</vt:lpstr>
      <vt:lpstr>THANK YOU! </vt:lpstr>
    </vt:vector>
  </TitlesOfParts>
  <Company>GBI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POETRY:  A Lesson in Observation</dc:title>
  <dc:creator>Tricia</dc:creator>
  <cp:lastModifiedBy>Tricia</cp:lastModifiedBy>
  <cp:revision>53</cp:revision>
  <dcterms:created xsi:type="dcterms:W3CDTF">2011-05-01T20:28:52Z</dcterms:created>
  <dcterms:modified xsi:type="dcterms:W3CDTF">2014-08-26T06:19:28Z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TC300014609990</vt:lpwstr>
  </property>
</Properties>
</file>